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4590"/>
  </p:normalViewPr>
  <p:slideViewPr>
    <p:cSldViewPr>
      <p:cViewPr>
        <p:scale>
          <a:sx n="75" d="100"/>
          <a:sy n="75" d="100"/>
        </p:scale>
        <p:origin x="176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656F-F413-44CB-B96D-91093824C78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1561-D7C5-44C8-BCA6-6A0834B5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0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656F-F413-44CB-B96D-91093824C78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1561-D7C5-44C8-BCA6-6A0834B5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656F-F413-44CB-B96D-91093824C78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1561-D7C5-44C8-BCA6-6A0834B5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9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656F-F413-44CB-B96D-91093824C78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1561-D7C5-44C8-BCA6-6A0834B5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1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656F-F413-44CB-B96D-91093824C78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1561-D7C5-44C8-BCA6-6A0834B5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8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656F-F413-44CB-B96D-91093824C78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1561-D7C5-44C8-BCA6-6A0834B5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656F-F413-44CB-B96D-91093824C78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1561-D7C5-44C8-BCA6-6A0834B5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2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656F-F413-44CB-B96D-91093824C78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1561-D7C5-44C8-BCA6-6A0834B5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6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656F-F413-44CB-B96D-91093824C78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1561-D7C5-44C8-BCA6-6A0834B5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5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656F-F413-44CB-B96D-91093824C78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1561-D7C5-44C8-BCA6-6A0834B5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8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656F-F413-44CB-B96D-91093824C78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1561-D7C5-44C8-BCA6-6A0834B5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3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E656F-F413-44CB-B96D-91093824C783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A1561-D7C5-44C8-BCA6-6A0834B53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3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ampleitems.smarterbalanced.org/itempreview/sbac/index.htm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ampleitems.smarterbalanced.org/itempreview/sbac/index.htm" TargetMode="Externa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marterbalanced.org/sample-items-and-performance-tasks/" TargetMode="Externa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924800" cy="2838451"/>
          </a:xfrm>
        </p:spPr>
        <p:txBody>
          <a:bodyPr>
            <a:normAutofit fontScale="90000"/>
          </a:bodyPr>
          <a:lstStyle/>
          <a:p>
            <a:r>
              <a:rPr lang="en-US" sz="4900" i="1" dirty="0"/>
              <a:t>“Engaging Students for Mastery of Common Core Standards in 3rd Grade Multiplication and Division” </a:t>
            </a: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Myranda Robinson and Karli Mann </a:t>
            </a:r>
            <a:r>
              <a:rPr lang="en-US" dirty="0" smtClean="0">
                <a:solidFill>
                  <a:srgbClr val="FFC000"/>
                </a:solidFill>
              </a:rPr>
              <a:t>University of Mary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71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What a great manipulative for those still struggling with multiplication! www.evilmathwizard.com - DIY Multiplication Bea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838200"/>
            <a:ext cx="70104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96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This activity is very popular among students. It is very engaging and allows students to think quick on their feet. They could play this game with a partner with no constant advising from the teacher. After they have finished finding the answers to their project, they can switch with another group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4267200" cy="568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everal simple-to-implement ideas for elementary math activitie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85800"/>
            <a:ext cx="3996613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8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Matemática com diversão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43688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This activity can be done at s first grade math station. The goal of the activity is to find the missing addends, and to complete the problem. I just thought it was a cute little activity that young students can do. -Amy Miskowi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066800"/>
            <a:ext cx="3352800" cy="448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29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7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4873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hlinkClick r:id="rId2"/>
              </a:rPr>
              <a:t>http://sampleitems.smarterbalanced.org/itempreview/sbac/index.htm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3"/>
          <a:srcRect l="11029" t="27664" r="18427" b="3893"/>
          <a:stretch/>
        </p:blipFill>
        <p:spPr bwMode="auto">
          <a:xfrm>
            <a:off x="76200" y="152400"/>
            <a:ext cx="8830566" cy="5486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5249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18" y="6019800"/>
            <a:ext cx="8229600" cy="50814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hlinkClick r:id="rId2"/>
              </a:rPr>
              <a:t>http://sampleitems.smarterbalanced.org/itempreview/sbac/index.htm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3"/>
          <a:srcRect l="13257" t="32296" r="18371" b="5448"/>
          <a:stretch/>
        </p:blipFill>
        <p:spPr bwMode="auto">
          <a:xfrm>
            <a:off x="207818" y="381000"/>
            <a:ext cx="8631382" cy="533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7863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What is </a:t>
            </a:r>
            <a:r>
              <a:rPr lang="en-US" i="1" dirty="0" smtClean="0">
                <a:solidFill>
                  <a:srgbClr val="92D050"/>
                </a:solidFill>
              </a:rPr>
              <a:t>Smarter Balanced?</a:t>
            </a:r>
            <a:endParaRPr lang="en-US" i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http://www.smarterbalanced.org/sample-items-and-performance-tasks/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rgbClr val="5F5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test questions</a:t>
            </a:r>
          </a:p>
          <a:p>
            <a:pPr lvl="2">
              <a:lnSpc>
                <a:spcPct val="150000"/>
              </a:lnSpc>
            </a:pPr>
            <a:r>
              <a:rPr lang="en-US" dirty="0">
                <a:solidFill>
                  <a:srgbClr val="5F5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solidFill>
                  <a:srgbClr val="5F5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ool bar: grade level, content, and question type</a:t>
            </a:r>
          </a:p>
          <a:p>
            <a:pPr lvl="2">
              <a:lnSpc>
                <a:spcPct val="150000"/>
              </a:lnSpc>
            </a:pPr>
            <a:r>
              <a:rPr lang="en-US" dirty="0" smtClean="0">
                <a:solidFill>
                  <a:srgbClr val="5F5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accurate depiction of standardized tests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rgbClr val="5F5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Explains what standard(s) the question is measuring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2286000"/>
            <a:ext cx="2870200" cy="191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767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How Did We Use Our Standard?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en-US" i="1" dirty="0">
                <a:solidFill>
                  <a:srgbClr val="5F5F5F"/>
                </a:solidFill>
              </a:rPr>
              <a:t>3. oa.c.7 Fluently multiply and divide within 100, using strategies such as the relationship between multiplication and </a:t>
            </a:r>
            <a:r>
              <a:rPr lang="en-US" i="1" dirty="0" smtClean="0">
                <a:solidFill>
                  <a:srgbClr val="5F5F5F"/>
                </a:solidFill>
              </a:rPr>
              <a:t>division</a:t>
            </a:r>
          </a:p>
          <a:p>
            <a:r>
              <a:rPr lang="en-US" dirty="0" smtClean="0"/>
              <a:t>Unpacking the standard</a:t>
            </a:r>
          </a:p>
          <a:p>
            <a:pPr lvl="1"/>
            <a:r>
              <a:rPr lang="en-US" dirty="0" smtClean="0"/>
              <a:t>Making it manageable for both students and teachers</a:t>
            </a:r>
          </a:p>
          <a:p>
            <a:pPr lvl="1"/>
            <a:r>
              <a:rPr lang="en-US" dirty="0" smtClean="0"/>
              <a:t>Objectives: Assure measurability</a:t>
            </a:r>
          </a:p>
          <a:p>
            <a:pPr lvl="2"/>
            <a:r>
              <a:rPr lang="en-US" dirty="0" smtClean="0"/>
              <a:t>Use of verbs</a:t>
            </a:r>
          </a:p>
          <a:p>
            <a:r>
              <a:rPr lang="en-US" dirty="0" smtClean="0"/>
              <a:t>“Skill-based”</a:t>
            </a:r>
          </a:p>
          <a:p>
            <a:pPr lvl="1"/>
            <a:r>
              <a:rPr lang="en-US" dirty="0" smtClean="0"/>
              <a:t>Using manipulatives</a:t>
            </a:r>
          </a:p>
          <a:p>
            <a:pPr lvl="1"/>
            <a:r>
              <a:rPr lang="en-US" dirty="0" smtClean="0"/>
              <a:t>More formative assessments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6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5400"/>
            <a:ext cx="8229600" cy="1143000"/>
          </a:xfrm>
        </p:spPr>
        <p:txBody>
          <a:bodyPr/>
          <a:lstStyle/>
          <a:p>
            <a:r>
              <a:rPr lang="en-US" dirty="0" smtClean="0"/>
              <a:t>Multiplication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289584"/>
              </p:ext>
            </p:extLst>
          </p:nvPr>
        </p:nvGraphicFramePr>
        <p:xfrm>
          <a:off x="533400" y="1066797"/>
          <a:ext cx="7696200" cy="55366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40904"/>
                <a:gridCol w="640904"/>
                <a:gridCol w="640904"/>
                <a:gridCol w="640904"/>
                <a:gridCol w="636784"/>
                <a:gridCol w="646362"/>
                <a:gridCol w="641573"/>
                <a:gridCol w="641573"/>
                <a:gridCol w="641573"/>
                <a:gridCol w="641573"/>
                <a:gridCol w="641573"/>
                <a:gridCol w="641573"/>
              </a:tblGrid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4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21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27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24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7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21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49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63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70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72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80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27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63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72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81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70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80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100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9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5400"/>
            <a:ext cx="8229600" cy="1143000"/>
          </a:xfrm>
        </p:spPr>
        <p:txBody>
          <a:bodyPr/>
          <a:lstStyle/>
          <a:p>
            <a:r>
              <a:rPr lang="en-US" dirty="0" smtClean="0"/>
              <a:t>Multiplication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794303"/>
              </p:ext>
            </p:extLst>
          </p:nvPr>
        </p:nvGraphicFramePr>
        <p:xfrm>
          <a:off x="533400" y="1066797"/>
          <a:ext cx="7696200" cy="55366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40904"/>
                <a:gridCol w="640904"/>
                <a:gridCol w="640904"/>
                <a:gridCol w="640904"/>
                <a:gridCol w="641573"/>
                <a:gridCol w="641573"/>
                <a:gridCol w="641573"/>
                <a:gridCol w="641573"/>
                <a:gridCol w="641573"/>
                <a:gridCol w="641573"/>
                <a:gridCol w="641573"/>
                <a:gridCol w="641573"/>
              </a:tblGrid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4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21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27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24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7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21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49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63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70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72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80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27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63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72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81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70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80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100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5400"/>
            <a:ext cx="8229600" cy="1143000"/>
          </a:xfrm>
        </p:spPr>
        <p:txBody>
          <a:bodyPr/>
          <a:lstStyle/>
          <a:p>
            <a:r>
              <a:rPr lang="en-US" dirty="0" smtClean="0"/>
              <a:t>Multiplication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994672"/>
              </p:ext>
            </p:extLst>
          </p:nvPr>
        </p:nvGraphicFramePr>
        <p:xfrm>
          <a:off x="533400" y="1066797"/>
          <a:ext cx="7696200" cy="55366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40904"/>
                <a:gridCol w="640904"/>
                <a:gridCol w="640904"/>
                <a:gridCol w="640904"/>
                <a:gridCol w="641573"/>
                <a:gridCol w="641573"/>
                <a:gridCol w="641573"/>
                <a:gridCol w="641573"/>
                <a:gridCol w="641573"/>
                <a:gridCol w="641573"/>
                <a:gridCol w="641573"/>
                <a:gridCol w="641573"/>
              </a:tblGrid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4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21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27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24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7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21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49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63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70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72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80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27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45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63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72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81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70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80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100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5-Point Star 4"/>
          <p:cNvSpPr/>
          <p:nvPr/>
        </p:nvSpPr>
        <p:spPr>
          <a:xfrm>
            <a:off x="2971800" y="4038600"/>
            <a:ext cx="914400" cy="83820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59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22860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7030A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Many, many</a:t>
            </a:r>
            <a:br>
              <a:rPr lang="en-US" sz="7200" dirty="0" smtClean="0">
                <a:solidFill>
                  <a:srgbClr val="7030A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</a:br>
            <a:r>
              <a:rPr lang="en-US" sz="7200" dirty="0" smtClean="0">
                <a:solidFill>
                  <a:srgbClr val="7030A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Manipulatives</a:t>
            </a:r>
            <a:endParaRPr lang="en-US" sz="7200" dirty="0">
              <a:solidFill>
                <a:srgbClr val="7030A0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01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2695</TotalTime>
  <Words>555</Words>
  <Application>Microsoft Macintosh PowerPoint</Application>
  <PresentationFormat>On-screen Show (4:3)</PresentationFormat>
  <Paragraphs>456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BatangChe</vt:lpstr>
      <vt:lpstr>Times New Roman</vt:lpstr>
      <vt:lpstr>Arial</vt:lpstr>
      <vt:lpstr>Calibri</vt:lpstr>
      <vt:lpstr>Office Theme</vt:lpstr>
      <vt:lpstr>“Engaging Students for Mastery of Common Core Standards in 3rd Grade Multiplication and Division”  </vt:lpstr>
      <vt:lpstr>PowerPoint Presentation</vt:lpstr>
      <vt:lpstr>PowerPoint Presentation</vt:lpstr>
      <vt:lpstr>What is Smarter Balanced?</vt:lpstr>
      <vt:lpstr>How Did We Use Our Standard?</vt:lpstr>
      <vt:lpstr>Multiplication Table</vt:lpstr>
      <vt:lpstr>Multiplication Table</vt:lpstr>
      <vt:lpstr>Multiplication Table</vt:lpstr>
      <vt:lpstr>Many, many Manipulatives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Karli</dc:creator>
  <cp:lastModifiedBy>Myranda Robinson</cp:lastModifiedBy>
  <cp:revision>18</cp:revision>
  <dcterms:created xsi:type="dcterms:W3CDTF">2015-04-10T03:06:42Z</dcterms:created>
  <dcterms:modified xsi:type="dcterms:W3CDTF">2016-10-13T01:37:23Z</dcterms:modified>
</cp:coreProperties>
</file>